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62" r:id="rId3"/>
    <p:sldId id="263" r:id="rId4"/>
    <p:sldId id="264"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812" autoAdjust="0"/>
  </p:normalViewPr>
  <p:slideViewPr>
    <p:cSldViewPr snapToGrid="0">
      <p:cViewPr varScale="1">
        <p:scale>
          <a:sx n="75" d="100"/>
          <a:sy n="75" d="100"/>
        </p:scale>
        <p:origin x="2592" y="294"/>
      </p:cViewPr>
      <p:guideLst/>
    </p:cSldViewPr>
  </p:slideViewPr>
  <p:outlineViewPr>
    <p:cViewPr>
      <p:scale>
        <a:sx n="33" d="100"/>
        <a:sy n="33" d="100"/>
      </p:scale>
      <p:origin x="0" y="-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1DDB8-42BF-4D4B-9B65-A5D2332599E6}" type="datetimeFigureOut">
              <a:rPr lang="en-US" smtClean="0"/>
              <a:t>9/19/2025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25EEC-8A0E-414D-9874-3AB0FFE229B4}" type="slidenum">
              <a:rPr lang="en-US" smtClean="0"/>
              <a:t>‹#›</a:t>
            </a:fld>
            <a:endParaRPr lang="en-US"/>
          </a:p>
        </p:txBody>
      </p:sp>
    </p:spTree>
    <p:extLst>
      <p:ext uri="{BB962C8B-B14F-4D97-AF65-F5344CB8AC3E}">
        <p14:creationId xmlns:p14="http://schemas.microsoft.com/office/powerpoint/2010/main" val="181675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If we claim that “all roads lead to heaven,” we deny that Jesus is the Judge who determines who will and who won’t enter heaven.  We also discard God’s eternal purpose for the church as vehicle for the saved.</a:t>
            </a:r>
          </a:p>
          <a:p>
            <a:endParaRPr lang="en-US" dirty="0"/>
          </a:p>
        </p:txBody>
      </p:sp>
      <p:sp>
        <p:nvSpPr>
          <p:cNvPr id="4" name="Slide Number Placeholder 3"/>
          <p:cNvSpPr>
            <a:spLocks noGrp="1"/>
          </p:cNvSpPr>
          <p:nvPr>
            <p:ph type="sldNum" sz="quarter" idx="5"/>
          </p:nvPr>
        </p:nvSpPr>
        <p:spPr/>
        <p:txBody>
          <a:bodyPr/>
          <a:lstStyle/>
          <a:p>
            <a:fld id="{6E825EEC-8A0E-414D-9874-3AB0FFE229B4}" type="slidenum">
              <a:rPr lang="en-US" smtClean="0"/>
              <a:t>1</a:t>
            </a:fld>
            <a:endParaRPr lang="en-US"/>
          </a:p>
        </p:txBody>
      </p:sp>
    </p:spTree>
    <p:extLst>
      <p:ext uri="{BB962C8B-B14F-4D97-AF65-F5344CB8AC3E}">
        <p14:creationId xmlns:p14="http://schemas.microsoft.com/office/powerpoint/2010/main" val="96697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25EEC-8A0E-414D-9874-3AB0FFE229B4}" type="slidenum">
              <a:rPr lang="en-US" smtClean="0"/>
              <a:t>3</a:t>
            </a:fld>
            <a:endParaRPr lang="en-US"/>
          </a:p>
        </p:txBody>
      </p:sp>
    </p:spTree>
    <p:extLst>
      <p:ext uri="{BB962C8B-B14F-4D97-AF65-F5344CB8AC3E}">
        <p14:creationId xmlns:p14="http://schemas.microsoft.com/office/powerpoint/2010/main" val="210177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21A13D-C452-4718-B39A-BC281E8780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9644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1A13D-C452-4718-B39A-BC281E8780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1963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1A13D-C452-4718-B39A-BC281E8780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158947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1A13D-C452-4718-B39A-BC281E8780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408763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1A13D-C452-4718-B39A-BC281E8780D0}"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179313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21A13D-C452-4718-B39A-BC281E8780D0}"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272124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21A13D-C452-4718-B39A-BC281E8780D0}"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250527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21A13D-C452-4718-B39A-BC281E8780D0}"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193275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1A13D-C452-4718-B39A-BC281E8780D0}"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269906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1A13D-C452-4718-B39A-BC281E8780D0}"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51979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1A13D-C452-4718-B39A-BC281E8780D0}"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A54DB-3BD9-463F-A08D-F673E0A493E1}" type="slidenum">
              <a:rPr lang="en-US" smtClean="0"/>
              <a:t>‹#›</a:t>
            </a:fld>
            <a:endParaRPr lang="en-US"/>
          </a:p>
        </p:txBody>
      </p:sp>
    </p:spTree>
    <p:extLst>
      <p:ext uri="{BB962C8B-B14F-4D97-AF65-F5344CB8AC3E}">
        <p14:creationId xmlns:p14="http://schemas.microsoft.com/office/powerpoint/2010/main" val="74090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21A13D-C452-4718-B39A-BC281E8780D0}" type="datetimeFigureOut">
              <a:rPr lang="en-US" smtClean="0"/>
              <a:t>9/19/2025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5A54DB-3BD9-463F-A08D-F673E0A493E1}" type="slidenum">
              <a:rPr lang="en-US" smtClean="0"/>
              <a:t>‹#›</a:t>
            </a:fld>
            <a:endParaRPr lang="en-US"/>
          </a:p>
        </p:txBody>
      </p:sp>
    </p:spTree>
    <p:extLst>
      <p:ext uri="{BB962C8B-B14F-4D97-AF65-F5344CB8AC3E}">
        <p14:creationId xmlns:p14="http://schemas.microsoft.com/office/powerpoint/2010/main" val="2755717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ADA690-C220-3C06-E913-9FC51C71239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1217D3C6-931D-B548-146B-C0B8E54C018E}"/>
              </a:ext>
            </a:extLst>
          </p:cNvPr>
          <p:cNvPicPr>
            <a:picLocks noChangeAspect="1"/>
          </p:cNvPicPr>
          <p:nvPr/>
        </p:nvPicPr>
        <p:blipFill>
          <a:blip r:embed="rId3"/>
          <a:srcRect t="16308" b="8692"/>
          <a:stretch>
            <a:fillRect/>
          </a:stretch>
        </p:blipFill>
        <p:spPr>
          <a:xfrm>
            <a:off x="-17138" y="0"/>
            <a:ext cx="9252578"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8B12517-189A-B4A4-12D3-95C17A67EEAB}"/>
              </a:ext>
            </a:extLst>
          </p:cNvPr>
          <p:cNvSpPr>
            <a:spLocks noGrp="1"/>
          </p:cNvSpPr>
          <p:nvPr>
            <p:ph type="ctrTitle"/>
          </p:nvPr>
        </p:nvSpPr>
        <p:spPr>
          <a:xfrm>
            <a:off x="1794999" y="2176534"/>
            <a:ext cx="5551714" cy="3574778"/>
          </a:xfrm>
          <a:effectLst>
            <a:outerShdw blurRad="50800" dist="38100" dir="2700000" algn="tl" rotWithShape="0">
              <a:prstClr val="black">
                <a:alpha val="40000"/>
              </a:prstClr>
            </a:outerShdw>
          </a:effectLst>
        </p:spPr>
        <p:txBody>
          <a:bodyPr>
            <a:normAutofit/>
          </a:bodyPr>
          <a:lstStyle/>
          <a:p>
            <a:r>
              <a:rPr lang="en-US" sz="5400" dirty="0">
                <a:solidFill>
                  <a:srgbClr val="FFFFFF"/>
                </a:solidFill>
                <a:latin typeface="Berlin Sans FB Demi" panose="020E0802020502020306" pitchFamily="34" charset="0"/>
              </a:rPr>
              <a:t>Do All Roads Lead to Heaven?</a:t>
            </a:r>
          </a:p>
        </p:txBody>
      </p:sp>
      <p:sp>
        <p:nvSpPr>
          <p:cNvPr id="3" name="Subtitle 2">
            <a:extLst>
              <a:ext uri="{FF2B5EF4-FFF2-40B4-BE49-F238E27FC236}">
                <a16:creationId xmlns:a16="http://schemas.microsoft.com/office/drawing/2014/main" id="{8C9D3DD1-5437-7EA0-9E7A-93EA6295C951}"/>
              </a:ext>
            </a:extLst>
          </p:cNvPr>
          <p:cNvSpPr>
            <a:spLocks noGrp="1"/>
          </p:cNvSpPr>
          <p:nvPr>
            <p:ph type="subTitle" idx="1"/>
          </p:nvPr>
        </p:nvSpPr>
        <p:spPr>
          <a:xfrm>
            <a:off x="156754" y="6336119"/>
            <a:ext cx="7543800" cy="547998"/>
          </a:xfrm>
          <a:effectLst>
            <a:outerShdw blurRad="50800" dist="38100" dir="2700000" algn="tl" rotWithShape="0">
              <a:prstClr val="black">
                <a:alpha val="40000"/>
              </a:prstClr>
            </a:outerShdw>
          </a:effectLst>
        </p:spPr>
        <p:txBody>
          <a:bodyPr>
            <a:normAutofit/>
          </a:bodyPr>
          <a:lstStyle/>
          <a:p>
            <a:pPr algn="l"/>
            <a:r>
              <a:rPr lang="en-US" sz="2800" dirty="0">
                <a:solidFill>
                  <a:srgbClr val="FFFFFF"/>
                </a:solidFill>
              </a:rPr>
              <a:t>Matthew 7:13-23</a:t>
            </a:r>
          </a:p>
        </p:txBody>
      </p:sp>
      <p:sp>
        <p:nvSpPr>
          <p:cNvPr id="7" name="TextBox 6">
            <a:extLst>
              <a:ext uri="{FF2B5EF4-FFF2-40B4-BE49-F238E27FC236}">
                <a16:creationId xmlns:a16="http://schemas.microsoft.com/office/drawing/2014/main" id="{4A6C49F0-7772-7C1A-CAB1-6B5701F3F259}"/>
              </a:ext>
            </a:extLst>
          </p:cNvPr>
          <p:cNvSpPr txBox="1"/>
          <p:nvPr/>
        </p:nvSpPr>
        <p:spPr>
          <a:xfrm rot="604891">
            <a:off x="5711011" y="2301996"/>
            <a:ext cx="14659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H E A V E N</a:t>
            </a:r>
          </a:p>
        </p:txBody>
      </p:sp>
      <p:sp>
        <p:nvSpPr>
          <p:cNvPr id="8" name="TextBox 7">
            <a:extLst>
              <a:ext uri="{FF2B5EF4-FFF2-40B4-BE49-F238E27FC236}">
                <a16:creationId xmlns:a16="http://schemas.microsoft.com/office/drawing/2014/main" id="{4D97B43D-7637-2A79-D10C-20FE225BB82A}"/>
              </a:ext>
            </a:extLst>
          </p:cNvPr>
          <p:cNvSpPr txBox="1"/>
          <p:nvPr/>
        </p:nvSpPr>
        <p:spPr>
          <a:xfrm rot="20605063">
            <a:off x="6092845" y="1889684"/>
            <a:ext cx="102075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Heaven</a:t>
            </a:r>
          </a:p>
        </p:txBody>
      </p:sp>
      <p:sp>
        <p:nvSpPr>
          <p:cNvPr id="9" name="TextBox 8">
            <a:extLst>
              <a:ext uri="{FF2B5EF4-FFF2-40B4-BE49-F238E27FC236}">
                <a16:creationId xmlns:a16="http://schemas.microsoft.com/office/drawing/2014/main" id="{0D2F6E1E-C281-CAE5-AA50-DEC27B555214}"/>
              </a:ext>
            </a:extLst>
          </p:cNvPr>
          <p:cNvSpPr txBox="1"/>
          <p:nvPr/>
        </p:nvSpPr>
        <p:spPr>
          <a:xfrm rot="156559">
            <a:off x="5690002" y="1195684"/>
            <a:ext cx="144629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H E A V E N</a:t>
            </a:r>
          </a:p>
        </p:txBody>
      </p:sp>
      <p:sp>
        <p:nvSpPr>
          <p:cNvPr id="10" name="TextBox 9">
            <a:extLst>
              <a:ext uri="{FF2B5EF4-FFF2-40B4-BE49-F238E27FC236}">
                <a16:creationId xmlns:a16="http://schemas.microsoft.com/office/drawing/2014/main" id="{AF9D0F0B-9370-815A-9BAF-0371431929AE}"/>
              </a:ext>
            </a:extLst>
          </p:cNvPr>
          <p:cNvSpPr txBox="1"/>
          <p:nvPr/>
        </p:nvSpPr>
        <p:spPr>
          <a:xfrm rot="20848500">
            <a:off x="5850517" y="1775846"/>
            <a:ext cx="102075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Heaven</a:t>
            </a:r>
          </a:p>
        </p:txBody>
      </p:sp>
    </p:spTree>
    <p:extLst>
      <p:ext uri="{BB962C8B-B14F-4D97-AF65-F5344CB8AC3E}">
        <p14:creationId xmlns:p14="http://schemas.microsoft.com/office/powerpoint/2010/main" val="390337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6">
                <a:lumMod val="20000"/>
                <a:lumOff val="80000"/>
              </a:schemeClr>
            </a:gs>
            <a:gs pos="83000">
              <a:schemeClr val="accent3">
                <a:lumMod val="20000"/>
                <a:lumOff val="80000"/>
              </a:schemeClr>
            </a:gs>
            <a:gs pos="100000">
              <a:srgbClr val="BEF4E3"/>
            </a:gs>
          </a:gsLst>
          <a:lin ang="5400000" scaled="1"/>
        </a:gradFill>
        <a:effectLst/>
      </p:bgPr>
    </p:bg>
    <p:spTree>
      <p:nvGrpSpPr>
        <p:cNvPr id="1" name="">
          <a:extLst>
            <a:ext uri="{FF2B5EF4-FFF2-40B4-BE49-F238E27FC236}">
              <a16:creationId xmlns:a16="http://schemas.microsoft.com/office/drawing/2014/main" id="{4E74F1C8-06B9-331F-82AD-D632A9950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E665D-C388-9137-0DFB-8406AE28657C}"/>
              </a:ext>
            </a:extLst>
          </p:cNvPr>
          <p:cNvSpPr>
            <a:spLocks noGrp="1"/>
          </p:cNvSpPr>
          <p:nvPr>
            <p:ph type="title"/>
          </p:nvPr>
        </p:nvSpPr>
        <p:spPr>
          <a:xfrm>
            <a:off x="2481943" y="247560"/>
            <a:ext cx="6335486" cy="1960065"/>
          </a:xfrm>
        </p:spPr>
        <p:txBody>
          <a:bodyPr>
            <a:normAutofit fontScale="90000"/>
          </a:bodyPr>
          <a:lstStyle/>
          <a:p>
            <a:pPr algn="ctr"/>
            <a:r>
              <a:rPr lang="en-US" sz="3200" dirty="0"/>
              <a:t>To say that one road is as good as another </a:t>
            </a:r>
            <a:br>
              <a:rPr lang="en-US" sz="3200" dirty="0"/>
            </a:br>
            <a:r>
              <a:rPr lang="en-US" sz="4900" dirty="0">
                <a:latin typeface="Berlin Sans FB Demi" panose="020E0802020502020306" pitchFamily="34" charset="0"/>
              </a:rPr>
              <a:t>Denies that Jesus </a:t>
            </a:r>
            <a:br>
              <a:rPr lang="en-US" sz="4900" dirty="0">
                <a:latin typeface="Berlin Sans FB Demi" panose="020E0802020502020306" pitchFamily="34" charset="0"/>
              </a:rPr>
            </a:br>
            <a:r>
              <a:rPr lang="en-US" sz="4900" dirty="0">
                <a:latin typeface="Berlin Sans FB Demi" panose="020E0802020502020306" pitchFamily="34" charset="0"/>
              </a:rPr>
              <a:t>is the Judge</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A0B0B647-41F9-C559-1BD2-8A86DB0DBD0C}"/>
              </a:ext>
            </a:extLst>
          </p:cNvPr>
          <p:cNvSpPr>
            <a:spLocks noGrp="1"/>
          </p:cNvSpPr>
          <p:nvPr>
            <p:ph idx="1"/>
          </p:nvPr>
        </p:nvSpPr>
        <p:spPr>
          <a:xfrm>
            <a:off x="2481943" y="2207625"/>
            <a:ext cx="6479178" cy="4898570"/>
          </a:xfrm>
        </p:spPr>
        <p:txBody>
          <a:bodyPr>
            <a:normAutofit/>
          </a:bodyPr>
          <a:lstStyle/>
          <a:p>
            <a:r>
              <a:rPr lang="en-US" sz="3200" b="1" dirty="0"/>
              <a:t>Jesus IS our Judge! </a:t>
            </a:r>
            <a:r>
              <a:rPr lang="en-US" sz="3000" dirty="0"/>
              <a:t>(Acts 17:29-31; Matthew 25:31-32; John 5:22-23;        2 Corinthians 5:10).</a:t>
            </a:r>
            <a:endParaRPr lang="en-US" dirty="0"/>
          </a:p>
          <a:p>
            <a:r>
              <a:rPr lang="en-US" sz="3200" b="1" dirty="0"/>
              <a:t>Jesus’ words will judge us                </a:t>
            </a:r>
            <a:r>
              <a:rPr lang="en-US" sz="3000" dirty="0"/>
              <a:t>(John 12:48; Revelation 20:12).</a:t>
            </a:r>
            <a:endParaRPr lang="en-US" dirty="0"/>
          </a:p>
          <a:p>
            <a:r>
              <a:rPr lang="en-US" sz="3200" b="1" dirty="0"/>
              <a:t>Our citizenship must be in Heaven </a:t>
            </a:r>
            <a:r>
              <a:rPr lang="en-US" sz="3000" dirty="0"/>
              <a:t>(Philippians 3:20).</a:t>
            </a:r>
          </a:p>
        </p:txBody>
      </p:sp>
      <p:pic>
        <p:nvPicPr>
          <p:cNvPr id="4" name="Picture 3">
            <a:extLst>
              <a:ext uri="{FF2B5EF4-FFF2-40B4-BE49-F238E27FC236}">
                <a16:creationId xmlns:a16="http://schemas.microsoft.com/office/drawing/2014/main" id="{205317BA-E957-53F7-D244-BD0AAA173A0F}"/>
              </a:ext>
            </a:extLst>
          </p:cNvPr>
          <p:cNvPicPr>
            <a:picLocks noChangeAspect="1"/>
          </p:cNvPicPr>
          <p:nvPr/>
        </p:nvPicPr>
        <p:blipFill>
          <a:blip r:embed="rId2"/>
          <a:srcRect l="58857" r="17143"/>
          <a:stretch>
            <a:fillRect/>
          </a:stretch>
        </p:blipFill>
        <p:spPr>
          <a:xfrm>
            <a:off x="0" y="1"/>
            <a:ext cx="2194561" cy="6857999"/>
          </a:xfrm>
          <a:prstGeom prst="rect">
            <a:avLst/>
          </a:prstGeom>
        </p:spPr>
      </p:pic>
    </p:spTree>
    <p:extLst>
      <p:ext uri="{BB962C8B-B14F-4D97-AF65-F5344CB8AC3E}">
        <p14:creationId xmlns:p14="http://schemas.microsoft.com/office/powerpoint/2010/main" val="39391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6">
                <a:lumMod val="20000"/>
                <a:lumOff val="80000"/>
              </a:schemeClr>
            </a:gs>
            <a:gs pos="83000">
              <a:schemeClr val="accent3">
                <a:lumMod val="20000"/>
                <a:lumOff val="80000"/>
              </a:schemeClr>
            </a:gs>
            <a:gs pos="100000">
              <a:srgbClr val="BEF4E3"/>
            </a:gs>
          </a:gsLst>
          <a:lin ang="5400000" scaled="1"/>
        </a:gradFill>
        <a:effectLst/>
      </p:bgPr>
    </p:bg>
    <p:spTree>
      <p:nvGrpSpPr>
        <p:cNvPr id="1" name="">
          <a:extLst>
            <a:ext uri="{FF2B5EF4-FFF2-40B4-BE49-F238E27FC236}">
              <a16:creationId xmlns:a16="http://schemas.microsoft.com/office/drawing/2014/main" id="{63BAA11A-815D-EE22-3808-10559AEB1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51118-FA3A-F977-17C1-6BD1D2842C78}"/>
              </a:ext>
            </a:extLst>
          </p:cNvPr>
          <p:cNvSpPr>
            <a:spLocks noGrp="1"/>
          </p:cNvSpPr>
          <p:nvPr>
            <p:ph type="title"/>
          </p:nvPr>
        </p:nvSpPr>
        <p:spPr>
          <a:xfrm>
            <a:off x="2495006" y="143058"/>
            <a:ext cx="6335486" cy="1711869"/>
          </a:xfrm>
        </p:spPr>
        <p:txBody>
          <a:bodyPr>
            <a:normAutofit fontScale="90000"/>
          </a:bodyPr>
          <a:lstStyle/>
          <a:p>
            <a:pPr algn="ctr"/>
            <a:r>
              <a:rPr lang="en-US" sz="3200" dirty="0"/>
              <a:t>To say that one road is as good as another </a:t>
            </a:r>
            <a:br>
              <a:rPr lang="en-US" sz="3200" dirty="0"/>
            </a:br>
            <a:r>
              <a:rPr lang="en-US" sz="4900" dirty="0">
                <a:latin typeface="Berlin Sans FB Demi" panose="020E0802020502020306" pitchFamily="34" charset="0"/>
              </a:rPr>
              <a:t>Discards God’s Eternal Purpose for the Church</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D48C2972-C9B6-091D-51C8-A8D36EBED00D}"/>
              </a:ext>
            </a:extLst>
          </p:cNvPr>
          <p:cNvSpPr>
            <a:spLocks noGrp="1"/>
          </p:cNvSpPr>
          <p:nvPr>
            <p:ph idx="1"/>
          </p:nvPr>
        </p:nvSpPr>
        <p:spPr>
          <a:xfrm>
            <a:off x="2377441" y="1854927"/>
            <a:ext cx="6570616" cy="5029199"/>
          </a:xfrm>
        </p:spPr>
        <p:txBody>
          <a:bodyPr>
            <a:normAutofit fontScale="92500" lnSpcReduction="20000"/>
          </a:bodyPr>
          <a:lstStyle/>
          <a:p>
            <a:pPr>
              <a:lnSpc>
                <a:spcPct val="98000"/>
              </a:lnSpc>
            </a:pPr>
            <a:r>
              <a:rPr lang="en-US" sz="3200" b="1" dirty="0"/>
              <a:t>God planned the church before    time began </a:t>
            </a:r>
            <a:r>
              <a:rPr lang="en-US" sz="3000" dirty="0"/>
              <a:t>(Rev. 13:8; 1 Peter 1:18-20; Acts 20:28; Eph. 5:23).</a:t>
            </a:r>
          </a:p>
          <a:p>
            <a:pPr>
              <a:lnSpc>
                <a:spcPct val="98000"/>
              </a:lnSpc>
            </a:pPr>
            <a:r>
              <a:rPr lang="en-US" sz="3200" b="1" dirty="0"/>
              <a:t>God unfolded His plan for the  church in human history.</a:t>
            </a:r>
          </a:p>
          <a:p>
            <a:pPr marL="457200" lvl="1" indent="-222250">
              <a:lnSpc>
                <a:spcPct val="98000"/>
              </a:lnSpc>
            </a:pPr>
            <a:r>
              <a:rPr lang="en-US" sz="3000" i="1" dirty="0">
                <a:solidFill>
                  <a:schemeClr val="tx2"/>
                </a:solidFill>
                <a:effectLst>
                  <a:outerShdw blurRad="38100" dist="38100" dir="2700000" algn="tl">
                    <a:srgbClr val="000000">
                      <a:alpha val="43137"/>
                    </a:srgbClr>
                  </a:outerShdw>
                </a:effectLst>
              </a:rPr>
              <a:t>Noah’s ark (1 Peter 3:20-22).</a:t>
            </a:r>
          </a:p>
          <a:p>
            <a:pPr marL="457200" lvl="1" indent="-222250">
              <a:lnSpc>
                <a:spcPct val="98000"/>
              </a:lnSpc>
            </a:pPr>
            <a:r>
              <a:rPr lang="en-US" sz="3000" i="1" dirty="0">
                <a:solidFill>
                  <a:schemeClr val="tx2"/>
                </a:solidFill>
                <a:effectLst>
                  <a:outerShdw blurRad="38100" dist="38100" dir="2700000" algn="tl">
                    <a:srgbClr val="000000">
                      <a:alpha val="43137"/>
                    </a:srgbClr>
                  </a:outerShdw>
                </a:effectLst>
              </a:rPr>
              <a:t>Promises to Abraham (Genesis 12:1-3; Galatians 3:7, 27).</a:t>
            </a:r>
          </a:p>
          <a:p>
            <a:pPr marL="457200" lvl="1" indent="-222250">
              <a:lnSpc>
                <a:spcPct val="98000"/>
              </a:lnSpc>
            </a:pPr>
            <a:r>
              <a:rPr lang="en-US" sz="3000" i="1" dirty="0">
                <a:solidFill>
                  <a:schemeClr val="tx2"/>
                </a:solidFill>
                <a:effectLst>
                  <a:outerShdw blurRad="38100" dist="38100" dir="2700000" algn="tl">
                    <a:srgbClr val="000000">
                      <a:alpha val="43137"/>
                    </a:srgbClr>
                  </a:outerShdw>
                </a:effectLst>
              </a:rPr>
              <a:t>The tabernacle/temple (1 Peter 2:5;            1 Corinthians 3:16-17).</a:t>
            </a:r>
          </a:p>
          <a:p>
            <a:pPr marL="457200" lvl="1" indent="-222250">
              <a:lnSpc>
                <a:spcPct val="98000"/>
              </a:lnSpc>
            </a:pPr>
            <a:r>
              <a:rPr lang="en-US" sz="3000" i="1" dirty="0">
                <a:solidFill>
                  <a:schemeClr val="tx2"/>
                </a:solidFill>
                <a:effectLst>
                  <a:outerShdw blurRad="38100" dist="38100" dir="2700000" algn="tl">
                    <a:srgbClr val="000000">
                      <a:alpha val="43137"/>
                    </a:srgbClr>
                  </a:outerShdw>
                </a:effectLst>
              </a:rPr>
              <a:t>David’s throne (2 Samuel 7:12-13; Psalm 16; Acts 2:30-31).</a:t>
            </a:r>
          </a:p>
          <a:p>
            <a:pPr marL="457200" lvl="1" indent="-222250">
              <a:lnSpc>
                <a:spcPct val="98000"/>
              </a:lnSpc>
            </a:pPr>
            <a:r>
              <a:rPr lang="en-US" sz="3000" i="1" dirty="0">
                <a:solidFill>
                  <a:schemeClr val="tx2"/>
                </a:solidFill>
                <a:effectLst>
                  <a:outerShdw blurRad="38100" dist="38100" dir="2700000" algn="tl">
                    <a:srgbClr val="000000">
                      <a:alpha val="43137"/>
                    </a:srgbClr>
                  </a:outerShdw>
                </a:effectLst>
              </a:rPr>
              <a:t>His house established (Isaiah 2:2-3).</a:t>
            </a:r>
          </a:p>
        </p:txBody>
      </p:sp>
      <p:pic>
        <p:nvPicPr>
          <p:cNvPr id="4" name="Picture 3">
            <a:extLst>
              <a:ext uri="{FF2B5EF4-FFF2-40B4-BE49-F238E27FC236}">
                <a16:creationId xmlns:a16="http://schemas.microsoft.com/office/drawing/2014/main" id="{96FC6FF4-2966-2ED6-D1C5-55AED86F0131}"/>
              </a:ext>
            </a:extLst>
          </p:cNvPr>
          <p:cNvPicPr>
            <a:picLocks noChangeAspect="1"/>
          </p:cNvPicPr>
          <p:nvPr/>
        </p:nvPicPr>
        <p:blipFill>
          <a:blip r:embed="rId3"/>
          <a:srcRect l="58857" r="17143"/>
          <a:stretch>
            <a:fillRect/>
          </a:stretch>
        </p:blipFill>
        <p:spPr>
          <a:xfrm>
            <a:off x="0" y="1"/>
            <a:ext cx="2194561" cy="6857999"/>
          </a:xfrm>
          <a:prstGeom prst="rect">
            <a:avLst/>
          </a:prstGeom>
        </p:spPr>
      </p:pic>
    </p:spTree>
    <p:extLst>
      <p:ext uri="{BB962C8B-B14F-4D97-AF65-F5344CB8AC3E}">
        <p14:creationId xmlns:p14="http://schemas.microsoft.com/office/powerpoint/2010/main" val="218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6">
                <a:lumMod val="20000"/>
                <a:lumOff val="80000"/>
              </a:schemeClr>
            </a:gs>
            <a:gs pos="83000">
              <a:schemeClr val="accent3">
                <a:lumMod val="20000"/>
                <a:lumOff val="80000"/>
              </a:schemeClr>
            </a:gs>
            <a:gs pos="100000">
              <a:srgbClr val="BEF4E3"/>
            </a:gs>
          </a:gsLst>
          <a:lin ang="5400000" scaled="1"/>
        </a:gradFill>
        <a:effectLst/>
      </p:bgPr>
    </p:bg>
    <p:spTree>
      <p:nvGrpSpPr>
        <p:cNvPr id="1" name="">
          <a:extLst>
            <a:ext uri="{FF2B5EF4-FFF2-40B4-BE49-F238E27FC236}">
              <a16:creationId xmlns:a16="http://schemas.microsoft.com/office/drawing/2014/main" id="{84C96D10-A306-1FA6-47C2-BE6E1F2BD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D9027-1ABE-89D7-2AC2-686F01F3785B}"/>
              </a:ext>
            </a:extLst>
          </p:cNvPr>
          <p:cNvSpPr>
            <a:spLocks noGrp="1"/>
          </p:cNvSpPr>
          <p:nvPr>
            <p:ph type="title"/>
          </p:nvPr>
        </p:nvSpPr>
        <p:spPr>
          <a:xfrm>
            <a:off x="2495006" y="143058"/>
            <a:ext cx="6335486" cy="2025377"/>
          </a:xfrm>
        </p:spPr>
        <p:txBody>
          <a:bodyPr>
            <a:normAutofit fontScale="90000"/>
          </a:bodyPr>
          <a:lstStyle/>
          <a:p>
            <a:pPr algn="ctr"/>
            <a:r>
              <a:rPr lang="en-US" sz="3200" dirty="0"/>
              <a:t>To say that one road is as good as another </a:t>
            </a:r>
            <a:br>
              <a:rPr lang="en-US" sz="3200" dirty="0"/>
            </a:br>
            <a:r>
              <a:rPr lang="en-US" sz="4900" dirty="0">
                <a:latin typeface="Berlin Sans FB Demi" panose="020E0802020502020306" pitchFamily="34" charset="0"/>
              </a:rPr>
              <a:t>Discards God’s Eternal Purpose for the Church</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0CF835E8-C151-BA04-D043-8AD4B1B15942}"/>
              </a:ext>
            </a:extLst>
          </p:cNvPr>
          <p:cNvSpPr>
            <a:spLocks noGrp="1"/>
          </p:cNvSpPr>
          <p:nvPr>
            <p:ph idx="1"/>
          </p:nvPr>
        </p:nvSpPr>
        <p:spPr>
          <a:xfrm>
            <a:off x="2540726" y="2168435"/>
            <a:ext cx="6244045" cy="5029199"/>
          </a:xfrm>
        </p:spPr>
        <p:txBody>
          <a:bodyPr>
            <a:normAutofit/>
          </a:bodyPr>
          <a:lstStyle/>
          <a:p>
            <a:pPr>
              <a:lnSpc>
                <a:spcPct val="98000"/>
              </a:lnSpc>
            </a:pPr>
            <a:r>
              <a:rPr lang="en-US" sz="3000" b="1" dirty="0"/>
              <a:t>God’s wisdom and His eternal purpose are made known by the church </a:t>
            </a:r>
            <a:r>
              <a:rPr lang="en-US" sz="3000" dirty="0"/>
              <a:t>(Ephesians 3:10-11, 21).</a:t>
            </a:r>
          </a:p>
          <a:p>
            <a:pPr>
              <a:lnSpc>
                <a:spcPct val="98000"/>
              </a:lnSpc>
            </a:pPr>
            <a:r>
              <a:rPr lang="en-US" sz="3000" b="1" dirty="0"/>
              <a:t>To reject the church is to reject Him </a:t>
            </a:r>
            <a:r>
              <a:rPr lang="en-US" sz="3000" dirty="0"/>
              <a:t>(Mark 7:13, 13; 1 Samuel 8:7).</a:t>
            </a:r>
          </a:p>
          <a:p>
            <a:pPr marL="0" indent="0" algn="ctr">
              <a:lnSpc>
                <a:spcPct val="98000"/>
              </a:lnSpc>
              <a:buNone/>
            </a:pPr>
            <a:r>
              <a:rPr lang="en-US" sz="3000" b="1" dirty="0">
                <a:solidFill>
                  <a:schemeClr val="tx2"/>
                </a:solidFill>
                <a:effectLst>
                  <a:outerShdw blurRad="38100" dist="38100" dir="2700000" algn="tl">
                    <a:srgbClr val="000000">
                      <a:alpha val="43137"/>
                    </a:srgbClr>
                  </a:outerShdw>
                </a:effectLst>
              </a:rPr>
              <a:t>Jesus said, </a:t>
            </a:r>
            <a:r>
              <a:rPr lang="en-US" sz="3000" i="1" dirty="0">
                <a:solidFill>
                  <a:schemeClr val="tx2"/>
                </a:solidFill>
                <a:effectLst>
                  <a:outerShdw blurRad="38100" dist="38100" dir="2700000" algn="tl">
                    <a:srgbClr val="000000">
                      <a:alpha val="43137"/>
                    </a:srgbClr>
                  </a:outerShdw>
                </a:effectLst>
              </a:rPr>
              <a:t>“Every plant which My heavenly Father has not planted will be uprooted” (Matthew 15:13).</a:t>
            </a:r>
          </a:p>
        </p:txBody>
      </p:sp>
      <p:pic>
        <p:nvPicPr>
          <p:cNvPr id="4" name="Picture 3">
            <a:extLst>
              <a:ext uri="{FF2B5EF4-FFF2-40B4-BE49-F238E27FC236}">
                <a16:creationId xmlns:a16="http://schemas.microsoft.com/office/drawing/2014/main" id="{ACD4B013-CEC4-FAB0-0E17-1FDFA3AF684C}"/>
              </a:ext>
            </a:extLst>
          </p:cNvPr>
          <p:cNvPicPr>
            <a:picLocks noChangeAspect="1"/>
          </p:cNvPicPr>
          <p:nvPr/>
        </p:nvPicPr>
        <p:blipFill>
          <a:blip r:embed="rId2"/>
          <a:srcRect l="58857" r="17143"/>
          <a:stretch>
            <a:fillRect/>
          </a:stretch>
        </p:blipFill>
        <p:spPr>
          <a:xfrm>
            <a:off x="0" y="1"/>
            <a:ext cx="2194561" cy="6857999"/>
          </a:xfrm>
          <a:prstGeom prst="rect">
            <a:avLst/>
          </a:prstGeom>
        </p:spPr>
      </p:pic>
    </p:spTree>
    <p:extLst>
      <p:ext uri="{BB962C8B-B14F-4D97-AF65-F5344CB8AC3E}">
        <p14:creationId xmlns:p14="http://schemas.microsoft.com/office/powerpoint/2010/main" val="34117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312</Words>
  <Application>Microsoft Office PowerPoint</Application>
  <PresentationFormat>On-screen Show (4:3)</PresentationFormat>
  <Paragraphs>25</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Berlin Sans FB Demi</vt:lpstr>
      <vt:lpstr>Gill Sans Nova</vt:lpstr>
      <vt:lpstr>Office Theme</vt:lpstr>
      <vt:lpstr>Do All Roads Lead to Heaven?</vt:lpstr>
      <vt:lpstr>To say that one road is as good as another  Denies that Jesus  is the Judge</vt:lpstr>
      <vt:lpstr>To say that one road is as good as another  Discards God’s Eternal Purpose for the Church</vt:lpstr>
      <vt:lpstr>To say that one road is as good as another  Discards God’s Eternal Purpose for the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Michael Nix</cp:lastModifiedBy>
  <cp:revision>4</cp:revision>
  <dcterms:created xsi:type="dcterms:W3CDTF">2025-09-18T16:00:54Z</dcterms:created>
  <dcterms:modified xsi:type="dcterms:W3CDTF">2025-09-19T20:56:18Z</dcterms:modified>
</cp:coreProperties>
</file>